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66C5-3833-43B0-9C4F-35F8124EC2B5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30DA-426A-431E-AF5B-E47CFB737F9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6692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66C5-3833-43B0-9C4F-35F8124EC2B5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30DA-426A-431E-AF5B-E47CFB737F9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4701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66C5-3833-43B0-9C4F-35F8124EC2B5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30DA-426A-431E-AF5B-E47CFB737F9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8711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66C5-3833-43B0-9C4F-35F8124EC2B5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30DA-426A-431E-AF5B-E47CFB737F9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1929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66C5-3833-43B0-9C4F-35F8124EC2B5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30DA-426A-431E-AF5B-E47CFB737F9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8856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66C5-3833-43B0-9C4F-35F8124EC2B5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30DA-426A-431E-AF5B-E47CFB737F9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0426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66C5-3833-43B0-9C4F-35F8124EC2B5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30DA-426A-431E-AF5B-E47CFB737F9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3720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66C5-3833-43B0-9C4F-35F8124EC2B5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30DA-426A-431E-AF5B-E47CFB737F9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1786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66C5-3833-43B0-9C4F-35F8124EC2B5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30DA-426A-431E-AF5B-E47CFB737F9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1705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66C5-3833-43B0-9C4F-35F8124EC2B5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30DA-426A-431E-AF5B-E47CFB737F9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7867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66C5-3833-43B0-9C4F-35F8124EC2B5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30DA-426A-431E-AF5B-E47CFB737F9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8295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Light Blue Lines\Light Blue Lines\Print Master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MC@60\Vestments\Marian\Immaculate Mother\Immaculate Mother Manila Cathedral_colored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27255" y1="73515" x2="27255" y2="73515"/>
                        <a14:foregroundMark x1="27255" y1="73727" x2="38196" y2="81000"/>
                        <a14:foregroundMark x1="55765" y1="82788" x2="55765" y2="82788"/>
                        <a14:foregroundMark x1="77804" y1="63303" x2="77804" y2="63303"/>
                        <a14:foregroundMark x1="73490" y1="69091" x2="73490" y2="69091"/>
                        <a14:foregroundMark x1="55647" y1="77364" x2="55647" y2="77364"/>
                        <a14:foregroundMark x1="21922" y1="62606" x2="21922" y2="62606"/>
                        <a14:foregroundMark x1="41373" y1="70182" x2="41373" y2="70182"/>
                        <a14:foregroundMark x1="37451" y1="66152" x2="37451" y2="66152"/>
                        <a14:foregroundMark x1="59843" y1="70273" x2="59843" y2="70273"/>
                        <a14:foregroundMark x1="69020" y1="59061" x2="69020" y2="59061"/>
                        <a14:foregroundMark x1="67255" y1="55212" x2="67255" y2="55212"/>
                        <a14:foregroundMark x1="78588" y1="60818" x2="78588" y2="60818"/>
                        <a14:foregroundMark x1="74627" y1="68030" x2="58706" y2="78061"/>
                        <a14:foregroundMark x1="75765" y1="66333" x2="77686" y2="63303"/>
                        <a14:foregroundMark x1="52078" y1="79333" x2="36667" y2="74121"/>
                        <a14:foregroundMark x1="21412" y1="60545" x2="21647" y2="61727"/>
                        <a14:foregroundMark x1="57451" y1="16061" x2="57451" y2="16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-323850"/>
            <a:ext cx="2493256" cy="322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B66C5-3833-43B0-9C4F-35F8124EC2B5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630DA-426A-431E-AF5B-E47CFB737F9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9461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0567" y="1521804"/>
            <a:ext cx="6002867" cy="2099892"/>
          </a:xfrm>
          <a:prstGeom prst="rect">
            <a:avLst/>
          </a:prstGeom>
        </p:spPr>
        <p:txBody>
          <a:bodyPr wrap="square" lIns="67894" tIns="33952" rIns="67894" bIns="33952" anchor="ctr">
            <a:spAutoFit/>
          </a:bodyPr>
          <a:lstStyle/>
          <a:p>
            <a:pPr algn="ctr"/>
            <a:r>
              <a:rPr lang="en-PH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ACT OF CONSECRATION AND ENTRUSTMENT TO THE IMMACULATE CONCEPTION </a:t>
            </a:r>
            <a:endParaRPr lang="en-US" altLang="en-US" sz="3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1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6667" y="805947"/>
            <a:ext cx="7450667" cy="3531606"/>
          </a:xfrm>
          <a:prstGeom prst="rect">
            <a:avLst/>
          </a:prstGeom>
        </p:spPr>
        <p:txBody>
          <a:bodyPr wrap="square" lIns="67894" tIns="33952" rIns="67894" bIns="33952" anchor="ctr">
            <a:spAutoFit/>
          </a:bodyPr>
          <a:lstStyle/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and for all our people.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“We have recourse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to your protection,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O holy Mother of God;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despise not our petitions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in our necessities.”</a:t>
            </a:r>
          </a:p>
        </p:txBody>
      </p:sp>
    </p:spTree>
    <p:extLst>
      <p:ext uri="{BB962C8B-B14F-4D97-AF65-F5344CB8AC3E}">
        <p14:creationId xmlns:p14="http://schemas.microsoft.com/office/powerpoint/2010/main" val="19418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6667" y="1383028"/>
            <a:ext cx="7450667" cy="2377444"/>
          </a:xfrm>
          <a:prstGeom prst="rect">
            <a:avLst/>
          </a:prstGeom>
        </p:spPr>
        <p:txBody>
          <a:bodyPr wrap="square" lIns="67894" tIns="33952" rIns="67894" bIns="33952" anchor="ctr">
            <a:spAutoFit/>
          </a:bodyPr>
          <a:lstStyle/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From hatred, violence, and conflicts which divide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and destroy our people,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deliver us. </a:t>
            </a:r>
          </a:p>
        </p:txBody>
      </p:sp>
    </p:spTree>
    <p:extLst>
      <p:ext uri="{BB962C8B-B14F-4D97-AF65-F5344CB8AC3E}">
        <p14:creationId xmlns:p14="http://schemas.microsoft.com/office/powerpoint/2010/main" val="965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2034" y="259920"/>
            <a:ext cx="6239933" cy="4623660"/>
          </a:xfrm>
          <a:prstGeom prst="rect">
            <a:avLst/>
          </a:prstGeom>
        </p:spPr>
        <p:txBody>
          <a:bodyPr wrap="square" lIns="67894" tIns="33952" rIns="67894" bIns="33952" anchor="ctr">
            <a:spAutoFit/>
          </a:bodyPr>
          <a:lstStyle/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From sins against </a:t>
            </a:r>
            <a:endParaRPr lang="en-US" altLang="en-US" sz="3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0" lvl="1" algn="ctr" eaLnBrk="0" hangingPunct="0">
              <a:defRPr/>
            </a:pPr>
            <a:r>
              <a:rPr lang="en-US" altLang="en-US" sz="3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human </a:t>
            </a: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life, 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from its very beginning,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deliver us.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From the demeaning </a:t>
            </a:r>
            <a:endParaRPr lang="en-US" altLang="en-US" sz="3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0" lvl="1" algn="ctr" eaLnBrk="0" hangingPunct="0">
              <a:defRPr/>
            </a:pPr>
            <a:r>
              <a:rPr lang="en-US" altLang="en-US" sz="3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of </a:t>
            </a: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the dignity of the children of God,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deliver us. </a:t>
            </a:r>
          </a:p>
        </p:txBody>
      </p:sp>
    </p:spTree>
    <p:extLst>
      <p:ext uri="{BB962C8B-B14F-4D97-AF65-F5344CB8AC3E}">
        <p14:creationId xmlns:p14="http://schemas.microsoft.com/office/powerpoint/2010/main" val="392213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3467" y="544613"/>
            <a:ext cx="5317067" cy="4054274"/>
          </a:xfrm>
          <a:prstGeom prst="rect">
            <a:avLst/>
          </a:prstGeom>
        </p:spPr>
        <p:txBody>
          <a:bodyPr wrap="square" lIns="67894" tIns="33952" rIns="67894" bIns="33952" anchor="ctr">
            <a:spAutoFit/>
          </a:bodyPr>
          <a:lstStyle/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From every kind of injustice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in the life of society, deliver us.  From readiness to trample 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on the commandments of God, deliver us. </a:t>
            </a:r>
          </a:p>
        </p:txBody>
      </p:sp>
    </p:spTree>
    <p:extLst>
      <p:ext uri="{BB962C8B-B14F-4D97-AF65-F5344CB8AC3E}">
        <p14:creationId xmlns:p14="http://schemas.microsoft.com/office/powerpoint/2010/main" val="209657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3467" y="829307"/>
            <a:ext cx="5317067" cy="3484887"/>
          </a:xfrm>
          <a:prstGeom prst="rect">
            <a:avLst/>
          </a:prstGeom>
        </p:spPr>
        <p:txBody>
          <a:bodyPr wrap="square" lIns="67894" tIns="33952" rIns="67894" bIns="33952" anchor="ctr">
            <a:spAutoFit/>
          </a:bodyPr>
          <a:lstStyle/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From the loss of awareness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of good and evil, deliver us. 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From sins against the Holy Spirit, deliver us.</a:t>
            </a:r>
          </a:p>
        </p:txBody>
      </p:sp>
    </p:spTree>
    <p:extLst>
      <p:ext uri="{BB962C8B-B14F-4D97-AF65-F5344CB8AC3E}">
        <p14:creationId xmlns:p14="http://schemas.microsoft.com/office/powerpoint/2010/main" val="314679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6334" y="259920"/>
            <a:ext cx="6011333" cy="4623660"/>
          </a:xfrm>
          <a:prstGeom prst="rect">
            <a:avLst/>
          </a:prstGeom>
        </p:spPr>
        <p:txBody>
          <a:bodyPr wrap="square" lIns="67894" tIns="33952" rIns="67894" bIns="33952" anchor="ctr">
            <a:spAutoFit/>
          </a:bodyPr>
          <a:lstStyle/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Accept, O Immaculate Mother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of Christ, this cry,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laden with the hopes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and burdens, 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the sufferings of each one of us, and of all our people. </a:t>
            </a:r>
          </a:p>
        </p:txBody>
      </p:sp>
    </p:spTree>
    <p:extLst>
      <p:ext uri="{BB962C8B-B14F-4D97-AF65-F5344CB8AC3E}">
        <p14:creationId xmlns:p14="http://schemas.microsoft.com/office/powerpoint/2010/main" val="40193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6767" y="829307"/>
            <a:ext cx="5850467" cy="3484887"/>
          </a:xfrm>
          <a:prstGeom prst="rect">
            <a:avLst/>
          </a:prstGeom>
        </p:spPr>
        <p:txBody>
          <a:bodyPr wrap="square" lIns="67894" tIns="33952" rIns="67894" bIns="33952" anchor="ctr">
            <a:spAutoFit/>
          </a:bodyPr>
          <a:lstStyle/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Let there be revealed once more, in our own history as a people, the infinite power of the redemption,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the power of merciful love.</a:t>
            </a:r>
          </a:p>
        </p:txBody>
      </p:sp>
    </p:spTree>
    <p:extLst>
      <p:ext uri="{BB962C8B-B14F-4D97-AF65-F5344CB8AC3E}">
        <p14:creationId xmlns:p14="http://schemas.microsoft.com/office/powerpoint/2010/main" val="2860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9134" y="517407"/>
            <a:ext cx="6925733" cy="4108687"/>
          </a:xfrm>
          <a:prstGeom prst="rect">
            <a:avLst/>
          </a:prstGeom>
        </p:spPr>
        <p:txBody>
          <a:bodyPr wrap="square" lIns="67894" tIns="33952" rIns="67894" bIns="33952" anchor="ctr">
            <a:spAutoFit/>
          </a:bodyPr>
          <a:lstStyle/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May it destroy the power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of sin and evil among us.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May it transform consciences.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O Mary, Mother of Jesus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and our Mother,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our life, our sweetness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and our hope! Amen.</a:t>
            </a:r>
          </a:p>
        </p:txBody>
      </p:sp>
    </p:spTree>
    <p:extLst>
      <p:ext uri="{BB962C8B-B14F-4D97-AF65-F5344CB8AC3E}">
        <p14:creationId xmlns:p14="http://schemas.microsoft.com/office/powerpoint/2010/main" val="356903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59920"/>
            <a:ext cx="6858000" cy="4623660"/>
          </a:xfrm>
          <a:prstGeom prst="rect">
            <a:avLst/>
          </a:prstGeom>
        </p:spPr>
        <p:txBody>
          <a:bodyPr wrap="square" lIns="67894" tIns="33952" rIns="67894" bIns="33952" anchor="ctr">
            <a:spAutoFit/>
          </a:bodyPr>
          <a:lstStyle/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We have recourse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to your protection,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O holy Mother of God.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As we recite the words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of this antiphon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with which the Church of Christ has prayed for centuries, </a:t>
            </a:r>
          </a:p>
        </p:txBody>
      </p:sp>
    </p:spTree>
    <p:extLst>
      <p:ext uri="{BB962C8B-B14F-4D97-AF65-F5344CB8AC3E}">
        <p14:creationId xmlns:p14="http://schemas.microsoft.com/office/powerpoint/2010/main" val="40769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1100" y="544613"/>
            <a:ext cx="6781800" cy="4054274"/>
          </a:xfrm>
          <a:prstGeom prst="rect">
            <a:avLst/>
          </a:prstGeom>
        </p:spPr>
        <p:txBody>
          <a:bodyPr wrap="square" lIns="67894" tIns="33952" rIns="67894" bIns="33952" anchor="ctr">
            <a:spAutoFit/>
          </a:bodyPr>
          <a:lstStyle/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we find ourselves today before you, our Immaculate Mother.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We, who make up the Body 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of Christ present in our land, 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recite the words of this Act </a:t>
            </a:r>
            <a:endParaRPr lang="en-US" altLang="en-US" sz="3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0" lvl="1" algn="ctr" eaLnBrk="0" hangingPunct="0">
              <a:defRPr/>
            </a:pPr>
            <a:r>
              <a:rPr lang="en-US" altLang="en-US" sz="3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of </a:t>
            </a: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Consecration and Entrustment,</a:t>
            </a:r>
          </a:p>
        </p:txBody>
      </p:sp>
    </p:spTree>
    <p:extLst>
      <p:ext uri="{BB962C8B-B14F-4D97-AF65-F5344CB8AC3E}">
        <p14:creationId xmlns:p14="http://schemas.microsoft.com/office/powerpoint/2010/main" val="11719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8667" y="829307"/>
            <a:ext cx="5926667" cy="3484887"/>
          </a:xfrm>
          <a:prstGeom prst="rect">
            <a:avLst/>
          </a:prstGeom>
        </p:spPr>
        <p:txBody>
          <a:bodyPr wrap="square" lIns="67894" tIns="33952" rIns="67894" bIns="33952" anchor="ctr">
            <a:spAutoFit/>
          </a:bodyPr>
          <a:lstStyle/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in which we gather, first of all, the hopes and anxieties of our </a:t>
            </a:r>
            <a:endParaRPr lang="en-US" altLang="en-US" sz="3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0" lvl="1" algn="ctr" eaLnBrk="0" hangingPunct="0">
              <a:defRPr/>
            </a:pPr>
            <a:r>
              <a:rPr lang="en-US" altLang="en-US" sz="3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Filipino </a:t>
            </a: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people,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at this moment of </a:t>
            </a:r>
            <a:endParaRPr lang="en-US" altLang="en-US" sz="3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0" lvl="1" algn="ctr" eaLnBrk="0" hangingPunct="0">
              <a:defRPr/>
            </a:pPr>
            <a:r>
              <a:rPr lang="en-US" altLang="en-US" sz="3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our </a:t>
            </a: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history.</a:t>
            </a:r>
          </a:p>
        </p:txBody>
      </p:sp>
    </p:spTree>
    <p:extLst>
      <p:ext uri="{BB962C8B-B14F-4D97-AF65-F5344CB8AC3E}">
        <p14:creationId xmlns:p14="http://schemas.microsoft.com/office/powerpoint/2010/main" val="19706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1451" y="829307"/>
            <a:ext cx="6261099" cy="3484887"/>
          </a:xfrm>
          <a:prstGeom prst="rect">
            <a:avLst/>
          </a:prstGeom>
        </p:spPr>
        <p:txBody>
          <a:bodyPr wrap="square" lIns="67894" tIns="33952" rIns="67894" bIns="33952" anchor="ctr">
            <a:spAutoFit/>
          </a:bodyPr>
          <a:lstStyle/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Mother of our people,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we rejoice in the name,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Pueblo </a:t>
            </a:r>
            <a:r>
              <a:rPr lang="en-US" altLang="en-US" sz="3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amante</a:t>
            </a: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 de Maria,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a people who love Mary,</a:t>
            </a:r>
          </a:p>
          <a:p>
            <a:pPr marL="0" lvl="1" algn="ctr" eaLnBrk="0" hangingPunct="0">
              <a:defRPr/>
            </a:pPr>
            <a:r>
              <a:rPr lang="en-US" altLang="en-US" sz="3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bayang</a:t>
            </a: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altLang="en-US" sz="3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sumisinta</a:t>
            </a: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 kay Maria. </a:t>
            </a:r>
          </a:p>
        </p:txBody>
      </p:sp>
    </p:spTree>
    <p:extLst>
      <p:ext uri="{BB962C8B-B14F-4D97-AF65-F5344CB8AC3E}">
        <p14:creationId xmlns:p14="http://schemas.microsoft.com/office/powerpoint/2010/main" val="296268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4367" y="544613"/>
            <a:ext cx="6155267" cy="4054274"/>
          </a:xfrm>
          <a:prstGeom prst="rect">
            <a:avLst/>
          </a:prstGeom>
        </p:spPr>
        <p:txBody>
          <a:bodyPr wrap="square" lIns="67894" tIns="33952" rIns="67894" bIns="33952" anchor="ctr">
            <a:spAutoFit/>
          </a:bodyPr>
          <a:lstStyle/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You know all our sufferings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and our hopes,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you who have a mother’s awareness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 of all the struggles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between good and evil, </a:t>
            </a:r>
          </a:p>
        </p:txBody>
      </p:sp>
    </p:spTree>
    <p:extLst>
      <p:ext uri="{BB962C8B-B14F-4D97-AF65-F5344CB8AC3E}">
        <p14:creationId xmlns:p14="http://schemas.microsoft.com/office/powerpoint/2010/main" val="22201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5883" y="544613"/>
            <a:ext cx="5592234" cy="4054274"/>
          </a:xfrm>
          <a:prstGeom prst="rect">
            <a:avLst/>
          </a:prstGeom>
        </p:spPr>
        <p:txBody>
          <a:bodyPr wrap="square" lIns="67894" tIns="33952" rIns="67894" bIns="33952" anchor="ctr">
            <a:spAutoFit/>
          </a:bodyPr>
          <a:lstStyle/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between light and darkness, which afflict the world today. 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Mother of our people,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accept the cry which we,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deeply moved by the Holy Spirit,</a:t>
            </a:r>
          </a:p>
        </p:txBody>
      </p:sp>
    </p:spTree>
    <p:extLst>
      <p:ext uri="{BB962C8B-B14F-4D97-AF65-F5344CB8AC3E}">
        <p14:creationId xmlns:p14="http://schemas.microsoft.com/office/powerpoint/2010/main" val="258801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8667" y="829307"/>
            <a:ext cx="5926667" cy="3484887"/>
          </a:xfrm>
          <a:prstGeom prst="rect">
            <a:avLst/>
          </a:prstGeom>
        </p:spPr>
        <p:txBody>
          <a:bodyPr wrap="square" lIns="67894" tIns="33952" rIns="67894" bIns="33952" anchor="ctr">
            <a:spAutoFit/>
          </a:bodyPr>
          <a:lstStyle/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address directly to </a:t>
            </a:r>
            <a:endParaRPr lang="en-US" altLang="en-US" sz="3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0" lvl="1" algn="ctr" eaLnBrk="0" hangingPunct="0">
              <a:defRPr/>
            </a:pPr>
            <a:r>
              <a:rPr lang="en-US" altLang="en-US" sz="3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your </a:t>
            </a: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heart.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Embrace with the love of the Mother and Handmaid of the Lord, our people and our land,</a:t>
            </a:r>
          </a:p>
        </p:txBody>
      </p:sp>
    </p:spTree>
    <p:extLst>
      <p:ext uri="{BB962C8B-B14F-4D97-AF65-F5344CB8AC3E}">
        <p14:creationId xmlns:p14="http://schemas.microsoft.com/office/powerpoint/2010/main" val="317598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6767" y="544613"/>
            <a:ext cx="5850467" cy="4054274"/>
          </a:xfrm>
          <a:prstGeom prst="rect">
            <a:avLst/>
          </a:prstGeom>
        </p:spPr>
        <p:txBody>
          <a:bodyPr wrap="square" lIns="67894" tIns="33952" rIns="67894" bIns="33952" anchor="ctr">
            <a:spAutoFit/>
          </a:bodyPr>
          <a:lstStyle/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which now we entrust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and consecrate to you,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for we are truly concerned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for the earthly </a:t>
            </a:r>
            <a:r>
              <a:rPr lang="en-US" altLang="en-US" sz="3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and</a:t>
            </a:r>
          </a:p>
          <a:p>
            <a:pPr marL="0" lvl="1" algn="ctr" eaLnBrk="0" hangingPunct="0">
              <a:defRPr/>
            </a:pPr>
            <a:r>
              <a:rPr lang="en-US" altLang="en-US" sz="3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eternal </a:t>
            </a: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destiny </a:t>
            </a:r>
          </a:p>
          <a:p>
            <a:pPr marL="0" lvl="1" algn="ctr" eaLnBrk="0" hangingPunct="0">
              <a:defRPr/>
            </a:pP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of every individual </a:t>
            </a:r>
            <a:endParaRPr lang="en-US" altLang="en-US" sz="3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0" lvl="1" algn="ctr" eaLnBrk="0" hangingPunct="0">
              <a:defRPr/>
            </a:pPr>
            <a:r>
              <a:rPr lang="en-US" altLang="en-US" sz="3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among </a:t>
            </a:r>
            <a:r>
              <a:rPr lang="en-US" altLang="en-US" sz="3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us. </a:t>
            </a:r>
          </a:p>
        </p:txBody>
      </p:sp>
    </p:spTree>
    <p:extLst>
      <p:ext uri="{BB962C8B-B14F-4D97-AF65-F5344CB8AC3E}">
        <p14:creationId xmlns:p14="http://schemas.microsoft.com/office/powerpoint/2010/main" val="400246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456</Words>
  <Application>Microsoft Office PowerPoint</Application>
  <PresentationFormat>On-screen Show (16:9)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Book Antiqua</vt:lpstr>
      <vt:lpstr>Calibri</vt:lpstr>
      <vt:lpstr>Trajan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Microsoft account</cp:lastModifiedBy>
  <cp:revision>2</cp:revision>
  <dcterms:created xsi:type="dcterms:W3CDTF">2019-12-07T04:32:27Z</dcterms:created>
  <dcterms:modified xsi:type="dcterms:W3CDTF">2023-12-07T14:13:56Z</dcterms:modified>
</cp:coreProperties>
</file>